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t="-7000" b="-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B1CDE5-9CC2-444C-BCA7-F9C4CDF8C8DF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160EA9-B2CE-40FF-9540-8F1826728993}" type="slidenum">
              <a:rPr lang="ru-RU" smtClean="0"/>
              <a:pPr/>
              <a:t>‹№›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7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jpeg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142976" y="142852"/>
            <a:ext cx="6958034" cy="1385896"/>
          </a:xfrm>
        </p:spPr>
        <p:txBody>
          <a:bodyPr>
            <a:normAutofit fontScale="90000"/>
          </a:bodyPr>
          <a:lstStyle/>
          <a:p>
            <a:r>
              <a:rPr lang="uk-UA" sz="4000" dirty="0" smtClean="0"/>
              <a:t>Київська держава (Русь – Україна) за часів правління Ярославичів (1054 – </a:t>
            </a:r>
            <a:r>
              <a:rPr lang="uk-UA" sz="4000" dirty="0" smtClean="0"/>
              <a:t>1113рр</a:t>
            </a:r>
            <a:r>
              <a:rPr lang="uk-UA" sz="4000" dirty="0" smtClean="0"/>
              <a:t>.)</a:t>
            </a:r>
            <a:endParaRPr lang="ru-RU" sz="4000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-1357354" y="4572008"/>
            <a:ext cx="128566" cy="138098"/>
          </a:xfrm>
        </p:spPr>
        <p:txBody>
          <a:bodyPr>
            <a:normAutofit fontScale="25000" lnSpcReduction="20000"/>
          </a:bodyPr>
          <a:lstStyle/>
          <a:p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428596" y="2714620"/>
            <a:ext cx="262764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b="1" i="1" u="sng" dirty="0" smtClean="0"/>
              <a:t>Князівські з</a:t>
            </a:r>
            <a:r>
              <a:rPr lang="en-US" b="1" i="1" u="sng" dirty="0" smtClean="0"/>
              <a:t>’</a:t>
            </a:r>
            <a:r>
              <a:rPr lang="uk-UA" b="1" i="1" u="sng" dirty="0" smtClean="0"/>
              <a:t>їзди (</a:t>
            </a:r>
            <a:r>
              <a:rPr lang="uk-UA" b="1" i="1" u="sng" dirty="0" err="1" smtClean="0"/>
              <a:t>снеми</a:t>
            </a:r>
            <a:r>
              <a:rPr lang="uk-UA" b="1" i="1" u="sng" dirty="0" smtClean="0"/>
              <a:t>)</a:t>
            </a:r>
            <a:endParaRPr lang="ru-RU" b="1" i="1" u="sng" dirty="0"/>
          </a:p>
        </p:txBody>
      </p:sp>
      <p:sp>
        <p:nvSpPr>
          <p:cNvPr id="6" name="Прямоугольник 5"/>
          <p:cNvSpPr/>
          <p:nvPr/>
        </p:nvSpPr>
        <p:spPr>
          <a:xfrm>
            <a:off x="142844" y="3000372"/>
            <a:ext cx="228598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b="1" i="1" dirty="0" smtClean="0"/>
              <a:t>1) 1072р. – у Вишгороді, прийняття </a:t>
            </a:r>
            <a:r>
              <a:rPr lang="en-US" b="1" i="1" dirty="0" smtClean="0"/>
              <a:t>“</a:t>
            </a:r>
            <a:r>
              <a:rPr lang="uk-UA" b="1" i="1" dirty="0" smtClean="0"/>
              <a:t>Правди Ярославичів</a:t>
            </a:r>
            <a:r>
              <a:rPr lang="en-US" b="1" i="1" dirty="0" smtClean="0"/>
              <a:t>”</a:t>
            </a:r>
            <a:r>
              <a:rPr lang="uk-UA" b="1" i="1" dirty="0" smtClean="0"/>
              <a:t>	</a:t>
            </a:r>
            <a:endParaRPr lang="ru-RU" b="1" i="1" dirty="0"/>
          </a:p>
        </p:txBody>
      </p:sp>
      <p:pic>
        <p:nvPicPr>
          <p:cNvPr id="7" name="Содержимое 6" descr="NiAyPC7K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357422" y="3071810"/>
            <a:ext cx="1285884" cy="816662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142844" y="4071942"/>
            <a:ext cx="295465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b="1" i="1" dirty="0" smtClean="0"/>
              <a:t>2) 1097р.- у Любечі</a:t>
            </a:r>
            <a:r>
              <a:rPr lang="uk-UA" b="1" dirty="0" smtClean="0"/>
              <a:t>	</a:t>
            </a:r>
            <a:endParaRPr lang="ru-RU" b="1" dirty="0"/>
          </a:p>
        </p:txBody>
      </p:sp>
      <p:sp>
        <p:nvSpPr>
          <p:cNvPr id="9" name="Прямоугольник 8"/>
          <p:cNvSpPr/>
          <p:nvPr/>
        </p:nvSpPr>
        <p:spPr>
          <a:xfrm>
            <a:off x="142844" y="4572008"/>
            <a:ext cx="22236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i="1" dirty="0" smtClean="0"/>
              <a:t>3)1100р.- у </a:t>
            </a:r>
            <a:r>
              <a:rPr lang="uk-UA" i="1" dirty="0" err="1" smtClean="0"/>
              <a:t>Витичеві</a:t>
            </a:r>
            <a:endParaRPr lang="ru-RU" i="1" dirty="0"/>
          </a:p>
        </p:txBody>
      </p:sp>
      <p:pic>
        <p:nvPicPr>
          <p:cNvPr id="10" name="Содержимое 8" descr="image128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344458" y="4396148"/>
            <a:ext cx="1400156" cy="924462"/>
          </a:xfrm>
          <a:prstGeom prst="rect">
            <a:avLst/>
          </a:prstGeom>
        </p:spPr>
      </p:pic>
      <p:sp>
        <p:nvSpPr>
          <p:cNvPr id="11" name="Прямоугольник 10"/>
          <p:cNvSpPr/>
          <p:nvPr/>
        </p:nvSpPr>
        <p:spPr>
          <a:xfrm>
            <a:off x="142844" y="5214950"/>
            <a:ext cx="210051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i="1" dirty="0" smtClean="0"/>
              <a:t>4)1101р.- у </a:t>
            </a:r>
            <a:r>
              <a:rPr lang="uk-UA" i="1" dirty="0" err="1" smtClean="0"/>
              <a:t>Золотчі</a:t>
            </a:r>
            <a:endParaRPr lang="ru-RU" i="1" dirty="0"/>
          </a:p>
        </p:txBody>
      </p:sp>
      <p:sp>
        <p:nvSpPr>
          <p:cNvPr id="12" name="Прямоугольник 11"/>
          <p:cNvSpPr/>
          <p:nvPr/>
        </p:nvSpPr>
        <p:spPr>
          <a:xfrm>
            <a:off x="214282" y="5715016"/>
            <a:ext cx="207167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i="1" dirty="0" smtClean="0"/>
              <a:t>5)1103р.-Долобський з</a:t>
            </a:r>
            <a:r>
              <a:rPr lang="en-US" i="1" dirty="0" smtClean="0"/>
              <a:t>’</a:t>
            </a:r>
            <a:r>
              <a:rPr lang="uk-UA" i="1" dirty="0" err="1" smtClean="0"/>
              <a:t>їзд</a:t>
            </a:r>
            <a:endParaRPr lang="ru-RU" i="1" dirty="0"/>
          </a:p>
        </p:txBody>
      </p:sp>
      <p:pic>
        <p:nvPicPr>
          <p:cNvPr id="13" name="Содержимое 10" descr="250px-Congress_in_Dolobsk_1103.jp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57422" y="5643578"/>
            <a:ext cx="1337043" cy="1000108"/>
          </a:xfrm>
          <a:prstGeom prst="rect">
            <a:avLst/>
          </a:prstGeom>
        </p:spPr>
      </p:pic>
      <p:sp>
        <p:nvSpPr>
          <p:cNvPr id="14" name="Прямоугольник 13"/>
          <p:cNvSpPr/>
          <p:nvPr/>
        </p:nvSpPr>
        <p:spPr>
          <a:xfrm>
            <a:off x="3571868" y="1785926"/>
            <a:ext cx="3286147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b="1" i="1" u="sng" dirty="0" smtClean="0"/>
              <a:t>1054 – 1073рр. – тріумвірат </a:t>
            </a:r>
            <a:r>
              <a:rPr lang="uk-UA" b="1" dirty="0" smtClean="0"/>
              <a:t>Ізяслава Святослава,Всеволода </a:t>
            </a:r>
            <a:r>
              <a:rPr lang="uk-UA" i="1" dirty="0" smtClean="0"/>
              <a:t>- 1060р. – успішний похід проти </a:t>
            </a:r>
            <a:r>
              <a:rPr lang="uk-UA" i="1" dirty="0" err="1" smtClean="0"/>
              <a:t>торків</a:t>
            </a:r>
            <a:r>
              <a:rPr lang="en-US" i="1" dirty="0" smtClean="0"/>
              <a:t>;                                          </a:t>
            </a:r>
            <a:r>
              <a:rPr lang="uk-UA" i="1" dirty="0" smtClean="0"/>
              <a:t>        </a:t>
            </a:r>
            <a:r>
              <a:rPr lang="en-US" i="1" dirty="0" smtClean="0"/>
              <a:t> -1068</a:t>
            </a:r>
            <a:r>
              <a:rPr lang="uk-UA" i="1" dirty="0" smtClean="0"/>
              <a:t>р. – битва на </a:t>
            </a:r>
            <a:r>
              <a:rPr lang="uk-UA" i="1" dirty="0" err="1" smtClean="0"/>
              <a:t>р.Альті</a:t>
            </a:r>
            <a:r>
              <a:rPr lang="uk-UA" i="1" dirty="0" smtClean="0"/>
              <a:t> проти половців</a:t>
            </a:r>
            <a:r>
              <a:rPr lang="en-US" i="1" dirty="0" smtClean="0"/>
              <a:t>;</a:t>
            </a:r>
            <a:r>
              <a:rPr lang="uk-UA" i="1" dirty="0" smtClean="0"/>
              <a:t>                                       - 1068р. – повстання проти Ізяслава у Києві</a:t>
            </a:r>
            <a:r>
              <a:rPr lang="en-US" i="1" dirty="0" smtClean="0"/>
              <a:t>;            </a:t>
            </a:r>
            <a:endParaRPr lang="ru-RU" i="1" dirty="0"/>
          </a:p>
        </p:txBody>
      </p:sp>
      <p:sp>
        <p:nvSpPr>
          <p:cNvPr id="15" name="Прямоугольник 14"/>
          <p:cNvSpPr/>
          <p:nvPr/>
        </p:nvSpPr>
        <p:spPr>
          <a:xfrm>
            <a:off x="3643306" y="4000504"/>
            <a:ext cx="292895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b="1" i="1" u="sng" dirty="0" smtClean="0"/>
              <a:t>1073 - 1076рр. – дуумвірат Святослава і Всеволода</a:t>
            </a:r>
            <a:endParaRPr lang="ru-RU" b="1" i="1" u="sng" dirty="0"/>
          </a:p>
        </p:txBody>
      </p:sp>
      <p:sp>
        <p:nvSpPr>
          <p:cNvPr id="16" name="Прямоугольник 15"/>
          <p:cNvSpPr/>
          <p:nvPr/>
        </p:nvSpPr>
        <p:spPr>
          <a:xfrm>
            <a:off x="3714744" y="4714884"/>
            <a:ext cx="3000396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dirty="0" smtClean="0"/>
              <a:t>- 1078 - 1093рр. – правління Всеволода</a:t>
            </a:r>
            <a:r>
              <a:rPr lang="en-US" dirty="0" smtClean="0"/>
              <a:t>;</a:t>
            </a:r>
            <a:r>
              <a:rPr lang="uk-UA" dirty="0" smtClean="0"/>
              <a:t>                                 - 1093 – 1113рр. – правління Святослава </a:t>
            </a:r>
            <a:r>
              <a:rPr lang="uk-UA" dirty="0" err="1" smtClean="0"/>
              <a:t>Ізяславича</a:t>
            </a:r>
            <a:r>
              <a:rPr lang="en-US" dirty="0" smtClean="0"/>
              <a:t>;</a:t>
            </a:r>
            <a:endParaRPr lang="ru-RU" dirty="0"/>
          </a:p>
        </p:txBody>
      </p:sp>
      <p:pic>
        <p:nvPicPr>
          <p:cNvPr id="17" name="Содержимое 14" descr="Снимок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893129" y="3038163"/>
            <a:ext cx="2246996" cy="1644845"/>
          </a:xfrm>
          <a:prstGeom prst="rect">
            <a:avLst/>
          </a:prstGeom>
        </p:spPr>
      </p:pic>
      <p:sp>
        <p:nvSpPr>
          <p:cNvPr id="18" name="Прямоугольник 17"/>
          <p:cNvSpPr/>
          <p:nvPr/>
        </p:nvSpPr>
        <p:spPr>
          <a:xfrm>
            <a:off x="6668642" y="4581540"/>
            <a:ext cx="247535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b="1" i="1" dirty="0" smtClean="0"/>
              <a:t>Половці беруть полон</a:t>
            </a:r>
            <a:endParaRPr lang="ru-RU" b="1" i="1" dirty="0"/>
          </a:p>
        </p:txBody>
      </p:sp>
      <p:pic>
        <p:nvPicPr>
          <p:cNvPr id="19" name="Содержимое 16" descr="image123.jp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858015" y="1080096"/>
            <a:ext cx="2285985" cy="1634524"/>
          </a:xfrm>
          <a:prstGeom prst="rect">
            <a:avLst/>
          </a:prstGeom>
        </p:spPr>
      </p:pic>
      <p:pic>
        <p:nvPicPr>
          <p:cNvPr id="21" name="Содержимое 18" descr="250px-Izbornik.jp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99046" y="4857736"/>
            <a:ext cx="1644954" cy="2000264"/>
          </a:xfrm>
          <a:prstGeom prst="rect">
            <a:avLst/>
          </a:prstGeom>
        </p:spPr>
      </p:pic>
      <p:sp>
        <p:nvSpPr>
          <p:cNvPr id="22" name="Прямоугольник 21"/>
          <p:cNvSpPr/>
          <p:nvPr/>
        </p:nvSpPr>
        <p:spPr>
          <a:xfrm>
            <a:off x="4572000" y="5934670"/>
            <a:ext cx="3190305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/>
              <a:t>Р</a:t>
            </a:r>
            <a:r>
              <a:rPr lang="ru-RU" b="1" i="1" dirty="0" smtClean="0"/>
              <a:t>одина Святослава (</a:t>
            </a:r>
            <a:r>
              <a:rPr lang="en-US" b="1" i="1" dirty="0" smtClean="0"/>
              <a:t>“</a:t>
            </a:r>
            <a:r>
              <a:rPr lang="ru-RU" b="1" i="1" dirty="0" err="1" smtClean="0"/>
              <a:t>Ізборник</a:t>
            </a:r>
            <a:r>
              <a:rPr lang="ru-RU" b="1" i="1" dirty="0" smtClean="0"/>
              <a:t> Святослава</a:t>
            </a:r>
            <a:r>
              <a:rPr lang="en-US" b="1" i="1" dirty="0" smtClean="0"/>
              <a:t>”</a:t>
            </a:r>
            <a:r>
              <a:rPr lang="uk-UA" b="1" i="1" dirty="0" smtClean="0"/>
              <a:t>                 </a:t>
            </a:r>
            <a:r>
              <a:rPr lang="en-US" b="1" i="1" dirty="0" smtClean="0"/>
              <a:t>107</a:t>
            </a:r>
            <a:r>
              <a:rPr lang="uk-UA" b="1" i="1" dirty="0" smtClean="0"/>
              <a:t>3р.) </a:t>
            </a:r>
            <a:endParaRPr lang="ru-RU" b="1" i="1" dirty="0"/>
          </a:p>
        </p:txBody>
      </p:sp>
      <p:sp>
        <p:nvSpPr>
          <p:cNvPr id="23" name="Прямокутник 22"/>
          <p:cNvSpPr/>
          <p:nvPr/>
        </p:nvSpPr>
        <p:spPr>
          <a:xfrm>
            <a:off x="6893129" y="2653704"/>
            <a:ext cx="240642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b="1" i="1" dirty="0"/>
              <a:t>Битва на </a:t>
            </a:r>
            <a:r>
              <a:rPr lang="ru-RU" b="1" i="1" dirty="0" err="1"/>
              <a:t>річці</a:t>
            </a:r>
            <a:r>
              <a:rPr lang="ru-RU" b="1" i="1" dirty="0"/>
              <a:t> </a:t>
            </a:r>
            <a:r>
              <a:rPr lang="ru-RU" b="1" i="1" dirty="0" err="1"/>
              <a:t>Альті</a:t>
            </a:r>
            <a:r>
              <a:rPr lang="ru-RU" b="1" i="1" dirty="0"/>
              <a:t> </a:t>
            </a:r>
          </a:p>
        </p:txBody>
      </p:sp>
      <p:sp>
        <p:nvSpPr>
          <p:cNvPr id="24" name="Прямокутник 23"/>
          <p:cNvSpPr/>
          <p:nvPr/>
        </p:nvSpPr>
        <p:spPr>
          <a:xfrm>
            <a:off x="1974590" y="2345288"/>
            <a:ext cx="168187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uk-UA" b="1" dirty="0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Сини Ярослава</a:t>
            </a:r>
          </a:p>
        </p:txBody>
      </p:sp>
      <p:sp>
        <p:nvSpPr>
          <p:cNvPr id="26" name="Прямокутник 25"/>
          <p:cNvSpPr/>
          <p:nvPr/>
        </p:nvSpPr>
        <p:spPr>
          <a:xfrm>
            <a:off x="29926" y="2195060"/>
            <a:ext cx="1923135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600" b="1" dirty="0"/>
              <a:t>В’ячеслав </a:t>
            </a:r>
            <a:r>
              <a:rPr lang="uk-UA" sz="1600" dirty="0"/>
              <a:t>(Смоленськ)</a:t>
            </a:r>
          </a:p>
        </p:txBody>
      </p:sp>
      <p:sp>
        <p:nvSpPr>
          <p:cNvPr id="27" name="Прямокутник 26"/>
          <p:cNvSpPr/>
          <p:nvPr/>
        </p:nvSpPr>
        <p:spPr>
          <a:xfrm>
            <a:off x="176384" y="1785926"/>
            <a:ext cx="225244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400" b="1" dirty="0"/>
              <a:t>Ігор                               </a:t>
            </a:r>
            <a:r>
              <a:rPr lang="uk-UA" sz="1400" b="1" dirty="0" smtClean="0"/>
              <a:t>                               </a:t>
            </a:r>
            <a:r>
              <a:rPr lang="uk-UA" sz="1400" dirty="0"/>
              <a:t>(Володимир-Волинський)</a:t>
            </a:r>
          </a:p>
        </p:txBody>
      </p:sp>
      <p:sp>
        <p:nvSpPr>
          <p:cNvPr id="28" name="Прямокутник 27"/>
          <p:cNvSpPr/>
          <p:nvPr/>
        </p:nvSpPr>
        <p:spPr>
          <a:xfrm>
            <a:off x="655731" y="1470795"/>
            <a:ext cx="126021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400" b="1" dirty="0"/>
              <a:t>Всеволод</a:t>
            </a:r>
            <a:r>
              <a:rPr lang="uk-UA" sz="1400" dirty="0"/>
              <a:t>                                 (Переяслав)</a:t>
            </a:r>
          </a:p>
        </p:txBody>
      </p:sp>
      <p:sp>
        <p:nvSpPr>
          <p:cNvPr id="29" name="Прямокутник 28"/>
          <p:cNvSpPr/>
          <p:nvPr/>
        </p:nvSpPr>
        <p:spPr>
          <a:xfrm>
            <a:off x="1128316" y="1080096"/>
            <a:ext cx="167278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400" b="1" dirty="0"/>
              <a:t>Святослав </a:t>
            </a:r>
            <a:r>
              <a:rPr lang="uk-UA" sz="1400" dirty="0"/>
              <a:t>                                (Чернігів)</a:t>
            </a:r>
          </a:p>
        </p:txBody>
      </p:sp>
      <p:sp>
        <p:nvSpPr>
          <p:cNvPr id="30" name="Прямокутник 29"/>
          <p:cNvSpPr/>
          <p:nvPr/>
        </p:nvSpPr>
        <p:spPr>
          <a:xfrm>
            <a:off x="2170411" y="995838"/>
            <a:ext cx="126137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uk-UA" sz="1400" b="1" dirty="0"/>
              <a:t>Ізяслав</a:t>
            </a:r>
            <a:r>
              <a:rPr lang="uk-UA" sz="1400" dirty="0"/>
              <a:t>                                 (Київ)</a:t>
            </a:r>
          </a:p>
        </p:txBody>
      </p:sp>
      <p:cxnSp>
        <p:nvCxnSpPr>
          <p:cNvPr id="34" name="Пряма зі стрілкою 33"/>
          <p:cNvCxnSpPr/>
          <p:nvPr/>
        </p:nvCxnSpPr>
        <p:spPr>
          <a:xfrm flipV="1">
            <a:off x="2627784" y="1489233"/>
            <a:ext cx="0" cy="705827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Пряма зі стрілкою 40"/>
          <p:cNvCxnSpPr/>
          <p:nvPr/>
        </p:nvCxnSpPr>
        <p:spPr>
          <a:xfrm flipH="1" flipV="1">
            <a:off x="2122666" y="1536586"/>
            <a:ext cx="443584" cy="61111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Пряма зі стрілкою 42"/>
          <p:cNvCxnSpPr/>
          <p:nvPr/>
        </p:nvCxnSpPr>
        <p:spPr>
          <a:xfrm flipH="1" flipV="1">
            <a:off x="1836705" y="1785926"/>
            <a:ext cx="667412" cy="500624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Пряма зі стрілкою 44"/>
          <p:cNvCxnSpPr/>
          <p:nvPr/>
        </p:nvCxnSpPr>
        <p:spPr>
          <a:xfrm flipH="1" flipV="1">
            <a:off x="1773487" y="2233029"/>
            <a:ext cx="620746" cy="15324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Пряма зі стрілкою 48"/>
          <p:cNvCxnSpPr/>
          <p:nvPr/>
        </p:nvCxnSpPr>
        <p:spPr>
          <a:xfrm flipH="1">
            <a:off x="1302606" y="2529954"/>
            <a:ext cx="725202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91</TotalTime>
  <Words>161</Words>
  <Application>Microsoft Office PowerPoint</Application>
  <PresentationFormat>Екран (4:3)</PresentationFormat>
  <Paragraphs>19</Paragraphs>
  <Slides>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слайдів</vt:lpstr>
      </vt:variant>
      <vt:variant>
        <vt:i4>1</vt:i4>
      </vt:variant>
    </vt:vector>
  </HeadingPairs>
  <TitlesOfParts>
    <vt:vector size="2" baseType="lpstr">
      <vt:lpstr>Тема Office</vt:lpstr>
      <vt:lpstr>Київська держава (Русь – Україна) за часів правління Ярославичів (1054 – 1113рр.)</vt:lpstr>
    </vt:vector>
  </TitlesOfParts>
  <Company>Reanimator Extreme Edition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Київська держава (Русь – Україна) за часів правління Ярославичів</dc:title>
  <dc:creator>Star</dc:creator>
  <cp:lastModifiedBy>Teacher</cp:lastModifiedBy>
  <cp:revision>11</cp:revision>
  <dcterms:created xsi:type="dcterms:W3CDTF">2015-12-08T19:57:20Z</dcterms:created>
  <dcterms:modified xsi:type="dcterms:W3CDTF">2015-12-09T12:38:44Z</dcterms:modified>
</cp:coreProperties>
</file>